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3"/>
  </p:notesMasterIdLst>
  <p:sldIdLst>
    <p:sldId id="272" r:id="rId5"/>
    <p:sldId id="277" r:id="rId6"/>
    <p:sldId id="273" r:id="rId7"/>
    <p:sldId id="281" r:id="rId8"/>
    <p:sldId id="278" r:id="rId9"/>
    <p:sldId id="274" r:id="rId10"/>
    <p:sldId id="279" r:id="rId11"/>
    <p:sldId id="280"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E0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D2C7539-FAB5-6442-BE5E-2464231DB348}" v="1" dt="2026-05-18T16:23:55.40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034" autoAdjust="0"/>
    <p:restoredTop sz="82534" autoAdjust="0"/>
  </p:normalViewPr>
  <p:slideViewPr>
    <p:cSldViewPr snapToGrid="0">
      <p:cViewPr varScale="1">
        <p:scale>
          <a:sx n="91" d="100"/>
          <a:sy n="91" d="100"/>
        </p:scale>
        <p:origin x="1578"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microsoft.com/office/2015/10/relationships/revisionInfo" Target="revisionInfo.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5FA89C-2791-49F3-A6DF-4B75AED1FE3E}" type="datetimeFigureOut">
              <a:rPr lang="en-GB" smtClean="0"/>
              <a:t>19/05/2026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581543-1DCB-4C29-8AF0-12605C3BBB90}" type="slidenum">
              <a:rPr lang="en-GB" smtClean="0"/>
              <a:t>‹#›</a:t>
            </a:fld>
            <a:endParaRPr lang="en-GB"/>
          </a:p>
        </p:txBody>
      </p:sp>
    </p:spTree>
    <p:extLst>
      <p:ext uri="{BB962C8B-B14F-4D97-AF65-F5344CB8AC3E}">
        <p14:creationId xmlns:p14="http://schemas.microsoft.com/office/powerpoint/2010/main" val="24334026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mindmate.org.uk/how-to-run-a-mindmate-promotion-in-your-school/"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FOR PRESENTER (not to read out):  The aim of the presentation is to raise awareness of MM website and Instagram account and show the variety of content, to make it appealing and relevant for young people. We haven’t included details about individual services so that it remains up to date, but you can find this information on MindMate if you want to pick a particular service to share about as part of this presentation. You can find information about more resources to promote MindMate in your school here - </a:t>
            </a:r>
            <a:r>
              <a:rPr lang="en-GB" dirty="0">
                <a:hlinkClick r:id="rId3"/>
              </a:rPr>
              <a:t>How to run a MindMate promotion in your school - MindMate</a:t>
            </a:r>
            <a:endParaRPr lang="en-GB" b="1" dirty="0"/>
          </a:p>
          <a:p>
            <a:endParaRPr lang="en-GB" dirty="0"/>
          </a:p>
          <a:p>
            <a:r>
              <a:rPr lang="en-GB" b="1" u="sng" dirty="0"/>
              <a:t>Script to accompany presentation:</a:t>
            </a:r>
          </a:p>
          <a:p>
            <a:endParaRPr lang="en-GB" dirty="0"/>
          </a:p>
          <a:p>
            <a:r>
              <a:rPr lang="en-GB" dirty="0"/>
              <a:t>We’re going to talk about the MindMate website – hopefully many of you will have heard about it already, but you might not realise how much different content is available… </a:t>
            </a:r>
          </a:p>
        </p:txBody>
      </p:sp>
      <p:sp>
        <p:nvSpPr>
          <p:cNvPr id="4" name="Slide Number Placeholder 3"/>
          <p:cNvSpPr>
            <a:spLocks noGrp="1"/>
          </p:cNvSpPr>
          <p:nvPr>
            <p:ph type="sldNum" sz="quarter" idx="5"/>
          </p:nvPr>
        </p:nvSpPr>
        <p:spPr/>
        <p:txBody>
          <a:bodyPr/>
          <a:lstStyle/>
          <a:p>
            <a:fld id="{5F581543-1DCB-4C29-8AF0-12605C3BBB90}" type="slidenum">
              <a:rPr lang="en-GB" smtClean="0"/>
              <a:t>1</a:t>
            </a:fld>
            <a:endParaRPr lang="en-GB"/>
          </a:p>
        </p:txBody>
      </p:sp>
    </p:spTree>
    <p:extLst>
      <p:ext uri="{BB962C8B-B14F-4D97-AF65-F5344CB8AC3E}">
        <p14:creationId xmlns:p14="http://schemas.microsoft.com/office/powerpoint/2010/main" val="18354432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The MindMate website is an information hub for Leeds, and includes:</a:t>
            </a:r>
          </a:p>
          <a:p>
            <a:pPr marL="171450" indent="-171450">
              <a:buFontTx/>
              <a:buChar char="-"/>
            </a:pPr>
            <a:r>
              <a:rPr lang="en-GB" sz="1200" b="0" i="0" kern="1200" dirty="0">
                <a:solidFill>
                  <a:schemeClr val="tx1"/>
                </a:solidFill>
                <a:effectLst/>
                <a:latin typeface="+mn-lt"/>
                <a:ea typeface="+mn-ea"/>
                <a:cs typeface="+mn-cs"/>
              </a:rPr>
              <a:t>free services available in the city</a:t>
            </a:r>
          </a:p>
          <a:p>
            <a:pPr marL="171450" indent="-171450">
              <a:buFontTx/>
              <a:buChar char="-"/>
            </a:pPr>
            <a:r>
              <a:rPr lang="en-GB" sz="1200" b="0" i="0" kern="1200" dirty="0">
                <a:solidFill>
                  <a:schemeClr val="tx1"/>
                </a:solidFill>
                <a:effectLst/>
                <a:latin typeface="+mn-lt"/>
                <a:ea typeface="+mn-ea"/>
                <a:cs typeface="+mn-cs"/>
              </a:rPr>
              <a:t>Self help ideas to help you look after your wellbeing </a:t>
            </a:r>
          </a:p>
          <a:p>
            <a:pPr marL="171450" indent="-171450">
              <a:buFontTx/>
              <a:buChar char="-"/>
            </a:pPr>
            <a:r>
              <a:rPr lang="en-GB" sz="1200" b="0" i="0" kern="1200" dirty="0">
                <a:solidFill>
                  <a:schemeClr val="tx1"/>
                </a:solidFill>
                <a:effectLst/>
                <a:latin typeface="+mn-lt"/>
                <a:ea typeface="+mn-ea"/>
                <a:cs typeface="+mn-cs"/>
              </a:rPr>
              <a:t>advice and information on a range of mental health issues </a:t>
            </a:r>
          </a:p>
          <a:p>
            <a:pPr marL="171450" indent="-171450">
              <a:buFontTx/>
              <a:buChar char="-"/>
            </a:pPr>
            <a:r>
              <a:rPr lang="en-GB" sz="1200" b="0" i="0" kern="1200" dirty="0">
                <a:solidFill>
                  <a:schemeClr val="tx1"/>
                </a:solidFill>
                <a:effectLst/>
                <a:latin typeface="+mn-lt"/>
                <a:ea typeface="+mn-ea"/>
                <a:cs typeface="+mn-cs"/>
              </a:rPr>
              <a:t>Lots of information related to neurodiversity </a:t>
            </a:r>
          </a:p>
        </p:txBody>
      </p:sp>
      <p:sp>
        <p:nvSpPr>
          <p:cNvPr id="4" name="Slide Number Placeholder 3"/>
          <p:cNvSpPr>
            <a:spLocks noGrp="1"/>
          </p:cNvSpPr>
          <p:nvPr>
            <p:ph type="sldNum" sz="quarter" idx="5"/>
          </p:nvPr>
        </p:nvSpPr>
        <p:spPr/>
        <p:txBody>
          <a:bodyPr/>
          <a:lstStyle/>
          <a:p>
            <a:fld id="{5F581543-1DCB-4C29-8AF0-12605C3BBB90}" type="slidenum">
              <a:rPr lang="en-GB" smtClean="0"/>
              <a:t>2</a:t>
            </a:fld>
            <a:endParaRPr lang="en-GB"/>
          </a:p>
        </p:txBody>
      </p:sp>
    </p:spTree>
    <p:extLst>
      <p:ext uri="{BB962C8B-B14F-4D97-AF65-F5344CB8AC3E}">
        <p14:creationId xmlns:p14="http://schemas.microsoft.com/office/powerpoint/2010/main" val="38948264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Use MindMate to help you find the support you need in Leeds – it’s broken down into different age groups so you can find services that are suitable for you</a:t>
            </a:r>
            <a:endParaRPr lang="en-GB" dirty="0"/>
          </a:p>
        </p:txBody>
      </p:sp>
      <p:sp>
        <p:nvSpPr>
          <p:cNvPr id="4" name="Slide Number Placeholder 3"/>
          <p:cNvSpPr>
            <a:spLocks noGrp="1"/>
          </p:cNvSpPr>
          <p:nvPr>
            <p:ph type="sldNum" sz="quarter" idx="5"/>
          </p:nvPr>
        </p:nvSpPr>
        <p:spPr/>
        <p:txBody>
          <a:bodyPr/>
          <a:lstStyle/>
          <a:p>
            <a:fld id="{5F581543-1DCB-4C29-8AF0-12605C3BBB90}" type="slidenum">
              <a:rPr lang="en-GB" smtClean="0"/>
              <a:t>3</a:t>
            </a:fld>
            <a:endParaRPr lang="en-GB"/>
          </a:p>
        </p:txBody>
      </p:sp>
    </p:spTree>
    <p:extLst>
      <p:ext uri="{BB962C8B-B14F-4D97-AF65-F5344CB8AC3E}">
        <p14:creationId xmlns:p14="http://schemas.microsoft.com/office/powerpoint/2010/main" val="17931015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lots of ways to get support for your mental health – whether you want to talk to someone in person, or anonymously by phone or online chat. </a:t>
            </a:r>
          </a:p>
        </p:txBody>
      </p:sp>
      <p:sp>
        <p:nvSpPr>
          <p:cNvPr id="4" name="Slide Number Placeholder 3"/>
          <p:cNvSpPr>
            <a:spLocks noGrp="1"/>
          </p:cNvSpPr>
          <p:nvPr>
            <p:ph type="sldNum" sz="quarter" idx="5"/>
          </p:nvPr>
        </p:nvSpPr>
        <p:spPr/>
        <p:txBody>
          <a:bodyPr/>
          <a:lstStyle/>
          <a:p>
            <a:fld id="{5F581543-1DCB-4C29-8AF0-12605C3BBB90}" type="slidenum">
              <a:rPr lang="en-GB" smtClean="0"/>
              <a:t>4</a:t>
            </a:fld>
            <a:endParaRPr lang="en-GB"/>
          </a:p>
        </p:txBody>
      </p:sp>
    </p:spTree>
    <p:extLst>
      <p:ext uri="{BB962C8B-B14F-4D97-AF65-F5344CB8AC3E}">
        <p14:creationId xmlns:p14="http://schemas.microsoft.com/office/powerpoint/2010/main" val="13434712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is also lots of content on MindMate about different topics or mental health challenges… it’s all been written by or checked by professionals in Leeds so it’s information you can trust. </a:t>
            </a:r>
          </a:p>
        </p:txBody>
      </p:sp>
      <p:sp>
        <p:nvSpPr>
          <p:cNvPr id="4" name="Slide Number Placeholder 3"/>
          <p:cNvSpPr>
            <a:spLocks noGrp="1"/>
          </p:cNvSpPr>
          <p:nvPr>
            <p:ph type="sldNum" sz="quarter" idx="5"/>
          </p:nvPr>
        </p:nvSpPr>
        <p:spPr/>
        <p:txBody>
          <a:bodyPr/>
          <a:lstStyle/>
          <a:p>
            <a:fld id="{5F581543-1DCB-4C29-8AF0-12605C3BBB90}" type="slidenum">
              <a:rPr lang="en-GB" smtClean="0"/>
              <a:t>5</a:t>
            </a:fld>
            <a:endParaRPr lang="en-GB"/>
          </a:p>
        </p:txBody>
      </p:sp>
    </p:spTree>
    <p:extLst>
      <p:ext uri="{BB962C8B-B14F-4D97-AF65-F5344CB8AC3E}">
        <p14:creationId xmlns:p14="http://schemas.microsoft.com/office/powerpoint/2010/main" val="7663620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Also a big part of MindMate is about giving young people in Leeds a space to share about their own thoughts and experiences of mental health. </a:t>
            </a:r>
          </a:p>
          <a:p>
            <a:br>
              <a:rPr lang="en-GB" dirty="0"/>
            </a:br>
            <a:r>
              <a:rPr lang="en-GB" dirty="0"/>
              <a:t>You can read blogs and listen to podcasts, many of which are written and recorded by our MindMate Ambassadors – you can see some of the current ones on the screen.</a:t>
            </a:r>
          </a:p>
          <a:p>
            <a:endParaRPr lang="en-GB" dirty="0"/>
          </a:p>
          <a:p>
            <a:r>
              <a:rPr lang="en-GB" dirty="0"/>
              <a:t>If you’re interested in getting involved there’s a link online to get in touch with the team who create the content. </a:t>
            </a:r>
          </a:p>
        </p:txBody>
      </p:sp>
      <p:sp>
        <p:nvSpPr>
          <p:cNvPr id="4" name="Slide Number Placeholder 3"/>
          <p:cNvSpPr>
            <a:spLocks noGrp="1"/>
          </p:cNvSpPr>
          <p:nvPr>
            <p:ph type="sldNum" sz="quarter" idx="5"/>
          </p:nvPr>
        </p:nvSpPr>
        <p:spPr/>
        <p:txBody>
          <a:bodyPr/>
          <a:lstStyle/>
          <a:p>
            <a:fld id="{5F581543-1DCB-4C29-8AF0-12605C3BBB90}" type="slidenum">
              <a:rPr lang="en-GB" smtClean="0"/>
              <a:t>6</a:t>
            </a:fld>
            <a:endParaRPr lang="en-GB"/>
          </a:p>
        </p:txBody>
      </p:sp>
    </p:spTree>
    <p:extLst>
      <p:ext uri="{BB962C8B-B14F-4D97-AF65-F5344CB8AC3E}">
        <p14:creationId xmlns:p14="http://schemas.microsoft.com/office/powerpoint/2010/main" val="37703894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you’re old enough, and you have an Instagram account – you can also follow the MindMate account for great content about mental health in Leeds </a:t>
            </a:r>
          </a:p>
        </p:txBody>
      </p:sp>
      <p:sp>
        <p:nvSpPr>
          <p:cNvPr id="4" name="Slide Number Placeholder 3"/>
          <p:cNvSpPr>
            <a:spLocks noGrp="1"/>
          </p:cNvSpPr>
          <p:nvPr>
            <p:ph type="sldNum" sz="quarter" idx="5"/>
          </p:nvPr>
        </p:nvSpPr>
        <p:spPr/>
        <p:txBody>
          <a:bodyPr/>
          <a:lstStyle/>
          <a:p>
            <a:fld id="{5F581543-1DCB-4C29-8AF0-12605C3BBB90}" type="slidenum">
              <a:rPr lang="en-GB" smtClean="0"/>
              <a:t>7</a:t>
            </a:fld>
            <a:endParaRPr lang="en-GB"/>
          </a:p>
        </p:txBody>
      </p:sp>
    </p:spTree>
    <p:extLst>
      <p:ext uri="{BB962C8B-B14F-4D97-AF65-F5344CB8AC3E}">
        <p14:creationId xmlns:p14="http://schemas.microsoft.com/office/powerpoint/2010/main" val="5539398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are the details to find the website and social media accounts… </a:t>
            </a:r>
          </a:p>
        </p:txBody>
      </p:sp>
      <p:sp>
        <p:nvSpPr>
          <p:cNvPr id="4" name="Slide Number Placeholder 3"/>
          <p:cNvSpPr>
            <a:spLocks noGrp="1"/>
          </p:cNvSpPr>
          <p:nvPr>
            <p:ph type="sldNum" sz="quarter" idx="5"/>
          </p:nvPr>
        </p:nvSpPr>
        <p:spPr/>
        <p:txBody>
          <a:bodyPr/>
          <a:lstStyle/>
          <a:p>
            <a:fld id="{5F581543-1DCB-4C29-8AF0-12605C3BBB90}" type="slidenum">
              <a:rPr lang="en-GB" smtClean="0"/>
              <a:t>8</a:t>
            </a:fld>
            <a:endParaRPr lang="en-GB"/>
          </a:p>
        </p:txBody>
      </p:sp>
    </p:spTree>
    <p:extLst>
      <p:ext uri="{BB962C8B-B14F-4D97-AF65-F5344CB8AC3E}">
        <p14:creationId xmlns:p14="http://schemas.microsoft.com/office/powerpoint/2010/main" val="15545705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29"/>
            <a:ext cx="103632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828800" y="3886200"/>
            <a:ext cx="8534401"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93E4BFCE-09E5-454F-831A-2CF53ACA19BC}" type="datetimeFigureOut">
              <a:rPr lang="en-US" smtClean="0"/>
              <a:t>5/19/2026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725761-CE75-D448-A508-0FA7ADA4C590}" type="slidenum">
              <a:rPr lang="en-US" smtClean="0"/>
              <a:t>‹#›</a:t>
            </a:fld>
            <a:endParaRPr lang="en-US"/>
          </a:p>
        </p:txBody>
      </p:sp>
    </p:spTree>
    <p:extLst>
      <p:ext uri="{BB962C8B-B14F-4D97-AF65-F5344CB8AC3E}">
        <p14:creationId xmlns:p14="http://schemas.microsoft.com/office/powerpoint/2010/main" val="9353546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93E4BFCE-09E5-454F-831A-2CF53ACA19BC}" type="datetimeFigureOut">
              <a:rPr lang="en-US" smtClean="0"/>
              <a:t>5/19/2026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725761-CE75-D448-A508-0FA7ADA4C590}" type="slidenum">
              <a:rPr lang="en-US" smtClean="0"/>
              <a:t>‹#›</a:t>
            </a:fld>
            <a:endParaRPr lang="en-US"/>
          </a:p>
        </p:txBody>
      </p:sp>
    </p:spTree>
    <p:extLst>
      <p:ext uri="{BB962C8B-B14F-4D97-AF65-F5344CB8AC3E}">
        <p14:creationId xmlns:p14="http://schemas.microsoft.com/office/powerpoint/2010/main" val="13149396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2"/>
            <a:ext cx="27432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609600" y="274642"/>
            <a:ext cx="80264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93E4BFCE-09E5-454F-831A-2CF53ACA19BC}" type="datetimeFigureOut">
              <a:rPr lang="en-US" smtClean="0"/>
              <a:t>5/19/2026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725761-CE75-D448-A508-0FA7ADA4C590}" type="slidenum">
              <a:rPr lang="en-US" smtClean="0"/>
              <a:t>‹#›</a:t>
            </a:fld>
            <a:endParaRPr lang="en-US"/>
          </a:p>
        </p:txBody>
      </p:sp>
    </p:spTree>
    <p:extLst>
      <p:ext uri="{BB962C8B-B14F-4D97-AF65-F5344CB8AC3E}">
        <p14:creationId xmlns:p14="http://schemas.microsoft.com/office/powerpoint/2010/main" val="40578806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93E4BFCE-09E5-454F-831A-2CF53ACA19BC}" type="datetimeFigureOut">
              <a:rPr lang="en-US" smtClean="0"/>
              <a:t>5/19/2026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725761-CE75-D448-A508-0FA7ADA4C590}" type="slidenum">
              <a:rPr lang="en-US" smtClean="0"/>
              <a:t>‹#›</a:t>
            </a:fld>
            <a:endParaRPr lang="en-US"/>
          </a:p>
        </p:txBody>
      </p:sp>
    </p:spTree>
    <p:extLst>
      <p:ext uri="{BB962C8B-B14F-4D97-AF65-F5344CB8AC3E}">
        <p14:creationId xmlns:p14="http://schemas.microsoft.com/office/powerpoint/2010/main" val="37526002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4"/>
            <a:ext cx="103632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93E4BFCE-09E5-454F-831A-2CF53ACA19BC}" type="datetimeFigureOut">
              <a:rPr lang="en-US" smtClean="0"/>
              <a:t>5/19/2026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725761-CE75-D448-A508-0FA7ADA4C590}" type="slidenum">
              <a:rPr lang="en-US" smtClean="0"/>
              <a:t>‹#›</a:t>
            </a:fld>
            <a:endParaRPr lang="en-US"/>
          </a:p>
        </p:txBody>
      </p:sp>
    </p:spTree>
    <p:extLst>
      <p:ext uri="{BB962C8B-B14F-4D97-AF65-F5344CB8AC3E}">
        <p14:creationId xmlns:p14="http://schemas.microsoft.com/office/powerpoint/2010/main" val="11971654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609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97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93E4BFCE-09E5-454F-831A-2CF53ACA19BC}" type="datetimeFigureOut">
              <a:rPr lang="en-US" smtClean="0"/>
              <a:t>5/19/2026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725761-CE75-D448-A508-0FA7ADA4C590}" type="slidenum">
              <a:rPr lang="en-US" smtClean="0"/>
              <a:t>‹#›</a:t>
            </a:fld>
            <a:endParaRPr lang="en-US"/>
          </a:p>
        </p:txBody>
      </p:sp>
    </p:spTree>
    <p:extLst>
      <p:ext uri="{BB962C8B-B14F-4D97-AF65-F5344CB8AC3E}">
        <p14:creationId xmlns:p14="http://schemas.microsoft.com/office/powerpoint/2010/main" val="19071774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9336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9336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93E4BFCE-09E5-454F-831A-2CF53ACA19BC}" type="datetimeFigureOut">
              <a:rPr lang="en-US" smtClean="0"/>
              <a:t>5/19/2026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8725761-CE75-D448-A508-0FA7ADA4C590}" type="slidenum">
              <a:rPr lang="en-US" smtClean="0"/>
              <a:t>‹#›</a:t>
            </a:fld>
            <a:endParaRPr lang="en-US"/>
          </a:p>
        </p:txBody>
      </p:sp>
    </p:spTree>
    <p:extLst>
      <p:ext uri="{BB962C8B-B14F-4D97-AF65-F5344CB8AC3E}">
        <p14:creationId xmlns:p14="http://schemas.microsoft.com/office/powerpoint/2010/main" val="23848016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93E4BFCE-09E5-454F-831A-2CF53ACA19BC}" type="datetimeFigureOut">
              <a:rPr lang="en-US" smtClean="0"/>
              <a:t>5/19/2026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8725761-CE75-D448-A508-0FA7ADA4C590}" type="slidenum">
              <a:rPr lang="en-US" smtClean="0"/>
              <a:t>‹#›</a:t>
            </a:fld>
            <a:endParaRPr lang="en-US"/>
          </a:p>
        </p:txBody>
      </p:sp>
    </p:spTree>
    <p:extLst>
      <p:ext uri="{BB962C8B-B14F-4D97-AF65-F5344CB8AC3E}">
        <p14:creationId xmlns:p14="http://schemas.microsoft.com/office/powerpoint/2010/main" val="9897126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E4BFCE-09E5-454F-831A-2CF53ACA19BC}" type="datetimeFigureOut">
              <a:rPr lang="en-US" smtClean="0"/>
              <a:t>5/19/2026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8725761-CE75-D448-A508-0FA7ADA4C590}" type="slidenum">
              <a:rPr lang="en-US" smtClean="0"/>
              <a:t>‹#›</a:t>
            </a:fld>
            <a:endParaRPr lang="en-US"/>
          </a:p>
        </p:txBody>
      </p:sp>
    </p:spTree>
    <p:extLst>
      <p:ext uri="{BB962C8B-B14F-4D97-AF65-F5344CB8AC3E}">
        <p14:creationId xmlns:p14="http://schemas.microsoft.com/office/powerpoint/2010/main" val="18722671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4766733" y="273054"/>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93E4BFCE-09E5-454F-831A-2CF53ACA19BC}" type="datetimeFigureOut">
              <a:rPr lang="en-US" smtClean="0"/>
              <a:t>5/19/2026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725761-CE75-D448-A508-0FA7ADA4C590}" type="slidenum">
              <a:rPr lang="en-US" smtClean="0"/>
              <a:t>‹#›</a:t>
            </a:fld>
            <a:endParaRPr lang="en-US"/>
          </a:p>
        </p:txBody>
      </p:sp>
    </p:spTree>
    <p:extLst>
      <p:ext uri="{BB962C8B-B14F-4D97-AF65-F5344CB8AC3E}">
        <p14:creationId xmlns:p14="http://schemas.microsoft.com/office/powerpoint/2010/main" val="41669218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93E4BFCE-09E5-454F-831A-2CF53ACA19BC}" type="datetimeFigureOut">
              <a:rPr lang="en-US" smtClean="0"/>
              <a:t>5/19/2026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725761-CE75-D448-A508-0FA7ADA4C590}" type="slidenum">
              <a:rPr lang="en-US" smtClean="0"/>
              <a:t>‹#›</a:t>
            </a:fld>
            <a:endParaRPr lang="en-US"/>
          </a:p>
        </p:txBody>
      </p:sp>
    </p:spTree>
    <p:extLst>
      <p:ext uri="{BB962C8B-B14F-4D97-AF65-F5344CB8AC3E}">
        <p14:creationId xmlns:p14="http://schemas.microsoft.com/office/powerpoint/2010/main" val="37704679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1"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609600" y="1600204"/>
            <a:ext cx="10972801"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609600" y="6356354"/>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E4BFCE-09E5-454F-831A-2CF53ACA19BC}" type="datetimeFigureOut">
              <a:rPr lang="en-US" smtClean="0"/>
              <a:t>5/19/2026</a:t>
            </a:fld>
            <a:endParaRPr lang="en-US"/>
          </a:p>
        </p:txBody>
      </p:sp>
      <p:sp>
        <p:nvSpPr>
          <p:cNvPr id="5" name="Footer Placeholder 4"/>
          <p:cNvSpPr>
            <a:spLocks noGrp="1"/>
          </p:cNvSpPr>
          <p:nvPr>
            <p:ph type="ftr" sz="quarter" idx="3"/>
          </p:nvPr>
        </p:nvSpPr>
        <p:spPr>
          <a:xfrm>
            <a:off x="4165601" y="6356354"/>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2" y="6356354"/>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725761-CE75-D448-A508-0FA7ADA4C590}" type="slidenum">
              <a:rPr lang="en-US" smtClean="0"/>
              <a:t>‹#›</a:t>
            </a:fld>
            <a:endParaRPr lang="en-US"/>
          </a:p>
        </p:txBody>
      </p:sp>
    </p:spTree>
    <p:extLst>
      <p:ext uri="{BB962C8B-B14F-4D97-AF65-F5344CB8AC3E}">
        <p14:creationId xmlns:p14="http://schemas.microsoft.com/office/powerpoint/2010/main" val="26593309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emf"/><Relationship Id="rId5" Type="http://schemas.openxmlformats.org/officeDocument/2006/relationships/image" Target="../media/image3.jpg"/><Relationship Id="rId10" Type="http://schemas.openxmlformats.org/officeDocument/2006/relationships/image" Target="../media/image8.png"/><Relationship Id="rId4" Type="http://schemas.openxmlformats.org/officeDocument/2006/relationships/image" Target="../media/image2.emf"/><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hyperlink" Target="https://freepngimg.com/png/85301-technology-12-ios-iphone-telephony-free-clipart-hd" TargetMode="External"/><Relationship Id="rId4" Type="http://schemas.openxmlformats.org/officeDocument/2006/relationships/image" Target="../media/image10.png"/><Relationship Id="rId9"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1F8FE"/>
        </a:solidFill>
        <a:effectLst/>
      </p:bgPr>
    </p:bg>
    <p:spTree>
      <p:nvGrpSpPr>
        <p:cNvPr id="1" name=""/>
        <p:cNvGrpSpPr/>
        <p:nvPr/>
      </p:nvGrpSpPr>
      <p:grpSpPr>
        <a:xfrm>
          <a:off x="0" y="0"/>
          <a:ext cx="0" cy="0"/>
          <a:chOff x="0" y="0"/>
          <a:chExt cx="0" cy="0"/>
        </a:xfrm>
      </p:grpSpPr>
      <p:pic>
        <p:nvPicPr>
          <p:cNvPr id="33" name="Picture 32" descr="A pink circle on a black background&#10;&#10;Description automatically generated">
            <a:extLst>
              <a:ext uri="{FF2B5EF4-FFF2-40B4-BE49-F238E27FC236}">
                <a16:creationId xmlns:a16="http://schemas.microsoft.com/office/drawing/2014/main" id="{2DD9D2B3-095E-2C47-8EEE-060E91BB1191}"/>
              </a:ext>
            </a:extLst>
          </p:cNvPr>
          <p:cNvPicPr>
            <a:picLocks noChangeAspect="1"/>
          </p:cNvPicPr>
          <p:nvPr/>
        </p:nvPicPr>
        <p:blipFill rotWithShape="1">
          <a:blip r:embed="rId3"/>
          <a:srcRect l="28451" t="65364" r="38085" b="13711"/>
          <a:stretch/>
        </p:blipFill>
        <p:spPr>
          <a:xfrm>
            <a:off x="10190117" y="0"/>
            <a:ext cx="2000296" cy="703594"/>
          </a:xfrm>
          <a:prstGeom prst="rect">
            <a:avLst/>
          </a:prstGeom>
        </p:spPr>
      </p:pic>
      <p:sp>
        <p:nvSpPr>
          <p:cNvPr id="29" name="Rectangle 28">
            <a:extLst>
              <a:ext uri="{FF2B5EF4-FFF2-40B4-BE49-F238E27FC236}">
                <a16:creationId xmlns:a16="http://schemas.microsoft.com/office/drawing/2014/main" id="{B850F021-A450-3541-9238-6A4832876582}"/>
              </a:ext>
            </a:extLst>
          </p:cNvPr>
          <p:cNvSpPr/>
          <p:nvPr/>
        </p:nvSpPr>
        <p:spPr>
          <a:xfrm>
            <a:off x="1589" y="5846572"/>
            <a:ext cx="12188825" cy="101142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Times New Roman"/>
            </a:endParaRPr>
          </a:p>
        </p:txBody>
      </p:sp>
      <p:sp>
        <p:nvSpPr>
          <p:cNvPr id="2" name="Title 1"/>
          <p:cNvSpPr>
            <a:spLocks noGrp="1"/>
          </p:cNvSpPr>
          <p:nvPr>
            <p:ph type="ctrTitle"/>
          </p:nvPr>
        </p:nvSpPr>
        <p:spPr>
          <a:xfrm>
            <a:off x="462142" y="2315585"/>
            <a:ext cx="5024361" cy="1778731"/>
          </a:xfrm>
        </p:spPr>
        <p:txBody>
          <a:bodyPr>
            <a:noAutofit/>
          </a:bodyPr>
          <a:lstStyle/>
          <a:p>
            <a:pPr algn="l"/>
            <a:r>
              <a:rPr lang="en-GB" b="1" dirty="0">
                <a:solidFill>
                  <a:srgbClr val="1B5EAA"/>
                </a:solidFill>
                <a:latin typeface="Frutiger LT Pro 45 Light" panose="020B0602020204020204" pitchFamily="34" charset="77"/>
                <a:cs typeface="Frutiger LT Std 65 Bold"/>
              </a:rPr>
              <a:t>How can the MindMate website help you? </a:t>
            </a:r>
            <a:endParaRPr lang="en-US" b="1" dirty="0">
              <a:solidFill>
                <a:srgbClr val="1B5EAA"/>
              </a:solidFill>
              <a:latin typeface="Frutiger LT Pro 45 Light" panose="020B0602020204020204" pitchFamily="34" charset="77"/>
              <a:cs typeface="Frutiger LT Std 65 Bold"/>
            </a:endParaRPr>
          </a:p>
        </p:txBody>
      </p:sp>
      <p:pic>
        <p:nvPicPr>
          <p:cNvPr id="15" name="Picture 14"/>
          <p:cNvPicPr>
            <a:picLocks noChangeAspect="1"/>
          </p:cNvPicPr>
          <p:nvPr/>
        </p:nvPicPr>
        <p:blipFill>
          <a:blip r:embed="rId4"/>
          <a:stretch>
            <a:fillRect/>
          </a:stretch>
        </p:blipFill>
        <p:spPr>
          <a:xfrm>
            <a:off x="436736" y="5990083"/>
            <a:ext cx="453990" cy="579562"/>
          </a:xfrm>
          <a:prstGeom prst="rect">
            <a:avLst/>
          </a:prstGeom>
        </p:spPr>
      </p:pic>
      <p:pic>
        <p:nvPicPr>
          <p:cNvPr id="16" name="Picture 15" descr="leeds-city-council-logo.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4774" y="5990460"/>
            <a:ext cx="835200" cy="835200"/>
          </a:xfrm>
          <a:prstGeom prst="rect">
            <a:avLst/>
          </a:prstGeom>
        </p:spPr>
      </p:pic>
      <p:pic>
        <p:nvPicPr>
          <p:cNvPr id="17" name="Picture 16"/>
          <p:cNvPicPr>
            <a:picLocks noChangeAspect="1"/>
          </p:cNvPicPr>
          <p:nvPr/>
        </p:nvPicPr>
        <p:blipFill>
          <a:blip r:embed="rId6"/>
          <a:stretch>
            <a:fillRect/>
          </a:stretch>
        </p:blipFill>
        <p:spPr>
          <a:xfrm>
            <a:off x="2047615" y="6307241"/>
            <a:ext cx="1244215" cy="215938"/>
          </a:xfrm>
          <a:prstGeom prst="rect">
            <a:avLst/>
          </a:prstGeom>
        </p:spPr>
      </p:pic>
      <p:pic>
        <p:nvPicPr>
          <p:cNvPr id="18" name="Picture 17"/>
          <p:cNvPicPr>
            <a:picLocks noChangeAspect="1"/>
          </p:cNvPicPr>
          <p:nvPr/>
        </p:nvPicPr>
        <p:blipFill>
          <a:blip r:embed="rId7"/>
          <a:stretch>
            <a:fillRect/>
          </a:stretch>
        </p:blipFill>
        <p:spPr>
          <a:xfrm>
            <a:off x="3445425" y="6131478"/>
            <a:ext cx="601951" cy="601951"/>
          </a:xfrm>
          <a:prstGeom prst="rect">
            <a:avLst/>
          </a:prstGeom>
        </p:spPr>
      </p:pic>
      <p:pic>
        <p:nvPicPr>
          <p:cNvPr id="4" name="Picture 3" descr="Icon&#10;&#10;Description automatically generated">
            <a:extLst>
              <a:ext uri="{FF2B5EF4-FFF2-40B4-BE49-F238E27FC236}">
                <a16:creationId xmlns:a16="http://schemas.microsoft.com/office/drawing/2014/main" id="{B4B8CC2E-E014-2E49-9645-B92A8ECC6EAF}"/>
              </a:ext>
            </a:extLst>
          </p:cNvPr>
          <p:cNvPicPr>
            <a:picLocks noChangeAspect="1"/>
          </p:cNvPicPr>
          <p:nvPr/>
        </p:nvPicPr>
        <p:blipFill rotWithShape="1">
          <a:blip r:embed="rId8"/>
          <a:srcRect l="13044" t="11493" r="19455"/>
          <a:stretch/>
        </p:blipFill>
        <p:spPr>
          <a:xfrm>
            <a:off x="7189661" y="1088918"/>
            <a:ext cx="5026256" cy="6590524"/>
          </a:xfrm>
          <a:prstGeom prst="rect">
            <a:avLst/>
          </a:prstGeom>
        </p:spPr>
      </p:pic>
      <p:pic>
        <p:nvPicPr>
          <p:cNvPr id="5" name="Picture 4" descr="Icon&#10;&#10;Description automatically generated">
            <a:extLst>
              <a:ext uri="{FF2B5EF4-FFF2-40B4-BE49-F238E27FC236}">
                <a16:creationId xmlns:a16="http://schemas.microsoft.com/office/drawing/2014/main" id="{2CAC3437-CE15-CD42-A8C9-4A70A8A8D27A}"/>
              </a:ext>
            </a:extLst>
          </p:cNvPr>
          <p:cNvPicPr>
            <a:picLocks noChangeAspect="1"/>
          </p:cNvPicPr>
          <p:nvPr/>
        </p:nvPicPr>
        <p:blipFill>
          <a:blip r:embed="rId9"/>
          <a:stretch>
            <a:fillRect/>
          </a:stretch>
        </p:blipFill>
        <p:spPr>
          <a:xfrm>
            <a:off x="5063164" y="-34478"/>
            <a:ext cx="3423795" cy="3423795"/>
          </a:xfrm>
          <a:prstGeom prst="rect">
            <a:avLst/>
          </a:prstGeom>
        </p:spPr>
      </p:pic>
      <p:pic>
        <p:nvPicPr>
          <p:cNvPr id="8" name="Picture 7" descr="A pink circle on a black background&#10;&#10;Description automatically generated with medium confidence">
            <a:extLst>
              <a:ext uri="{FF2B5EF4-FFF2-40B4-BE49-F238E27FC236}">
                <a16:creationId xmlns:a16="http://schemas.microsoft.com/office/drawing/2014/main" id="{9D3378C2-5AC7-7E40-B27D-CB0A29A17FC0}"/>
              </a:ext>
            </a:extLst>
          </p:cNvPr>
          <p:cNvPicPr>
            <a:picLocks noChangeAspect="1"/>
          </p:cNvPicPr>
          <p:nvPr/>
        </p:nvPicPr>
        <p:blipFill rotWithShape="1">
          <a:blip r:embed="rId10"/>
          <a:srcRect l="29340" r="26457" b="66044"/>
          <a:stretch/>
        </p:blipFill>
        <p:spPr>
          <a:xfrm>
            <a:off x="5063164" y="5507577"/>
            <a:ext cx="3159371" cy="1365211"/>
          </a:xfrm>
          <a:prstGeom prst="rect">
            <a:avLst/>
          </a:prstGeom>
        </p:spPr>
      </p:pic>
      <p:pic>
        <p:nvPicPr>
          <p:cNvPr id="3" name="Picture 2" descr="Icon&#10;&#10;Description automatically generated">
            <a:extLst>
              <a:ext uri="{FF2B5EF4-FFF2-40B4-BE49-F238E27FC236}">
                <a16:creationId xmlns:a16="http://schemas.microsoft.com/office/drawing/2014/main" id="{7E6C5276-7FFB-8522-29BB-3544D060959D}"/>
              </a:ext>
            </a:extLst>
          </p:cNvPr>
          <p:cNvPicPr>
            <a:picLocks noChangeAspect="1"/>
          </p:cNvPicPr>
          <p:nvPr/>
        </p:nvPicPr>
        <p:blipFill rotWithShape="1">
          <a:blip r:embed="rId8"/>
          <a:srcRect l="13044" t="11493" r="19455"/>
          <a:stretch/>
        </p:blipFill>
        <p:spPr>
          <a:xfrm>
            <a:off x="7342061" y="1241318"/>
            <a:ext cx="5026256" cy="6590524"/>
          </a:xfrm>
          <a:prstGeom prst="rect">
            <a:avLst/>
          </a:prstGeom>
        </p:spPr>
      </p:pic>
      <p:pic>
        <p:nvPicPr>
          <p:cNvPr id="9" name="Picture 8" descr="A pink circle on a black background&#10;&#10;Description automatically generated with medium confidence">
            <a:extLst>
              <a:ext uri="{FF2B5EF4-FFF2-40B4-BE49-F238E27FC236}">
                <a16:creationId xmlns:a16="http://schemas.microsoft.com/office/drawing/2014/main" id="{8CB6B2A1-A30E-5BBA-EA28-ECE0A2525F1E}"/>
              </a:ext>
            </a:extLst>
          </p:cNvPr>
          <p:cNvPicPr>
            <a:picLocks noChangeAspect="1"/>
          </p:cNvPicPr>
          <p:nvPr/>
        </p:nvPicPr>
        <p:blipFill rotWithShape="1">
          <a:blip r:embed="rId10"/>
          <a:srcRect l="29340" r="26457" b="66044"/>
          <a:stretch/>
        </p:blipFill>
        <p:spPr>
          <a:xfrm>
            <a:off x="5215564" y="5659977"/>
            <a:ext cx="3159371" cy="1365211"/>
          </a:xfrm>
          <a:prstGeom prst="rect">
            <a:avLst/>
          </a:prstGeom>
        </p:spPr>
      </p:pic>
      <p:pic>
        <p:nvPicPr>
          <p:cNvPr id="10" name="Picture 9" descr="A pink circle on a black background&#10;&#10;Description automatically generated">
            <a:extLst>
              <a:ext uri="{FF2B5EF4-FFF2-40B4-BE49-F238E27FC236}">
                <a16:creationId xmlns:a16="http://schemas.microsoft.com/office/drawing/2014/main" id="{3C8A124C-A3DE-1773-AA45-2A7DD98D4FF7}"/>
              </a:ext>
            </a:extLst>
          </p:cNvPr>
          <p:cNvPicPr>
            <a:picLocks noChangeAspect="1"/>
          </p:cNvPicPr>
          <p:nvPr/>
        </p:nvPicPr>
        <p:blipFill rotWithShape="1">
          <a:blip r:embed="rId3"/>
          <a:srcRect l="28451" t="65364" r="38085" b="13711"/>
          <a:stretch/>
        </p:blipFill>
        <p:spPr>
          <a:xfrm>
            <a:off x="10342517" y="152400"/>
            <a:ext cx="2000296" cy="703594"/>
          </a:xfrm>
          <a:prstGeom prst="rect">
            <a:avLst/>
          </a:prstGeom>
        </p:spPr>
      </p:pic>
    </p:spTree>
    <p:extLst>
      <p:ext uri="{BB962C8B-B14F-4D97-AF65-F5344CB8AC3E}">
        <p14:creationId xmlns:p14="http://schemas.microsoft.com/office/powerpoint/2010/main" val="16869580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4B3631A9-0A13-F9A5-F91C-8E3BF06A310F}"/>
              </a:ext>
            </a:extLst>
          </p:cNvPr>
          <p:cNvGrpSpPr/>
          <p:nvPr/>
        </p:nvGrpSpPr>
        <p:grpSpPr>
          <a:xfrm>
            <a:off x="362690" y="472424"/>
            <a:ext cx="3745413" cy="6184079"/>
            <a:chOff x="362690" y="336960"/>
            <a:chExt cx="3745413" cy="6184079"/>
          </a:xfrm>
        </p:grpSpPr>
        <p:pic>
          <p:nvPicPr>
            <p:cNvPr id="7" name="Picture 6">
              <a:extLst>
                <a:ext uri="{FF2B5EF4-FFF2-40B4-BE49-F238E27FC236}">
                  <a16:creationId xmlns:a16="http://schemas.microsoft.com/office/drawing/2014/main" id="{51E292A7-8B03-91CD-664C-8C06570CB4EC}"/>
                </a:ext>
              </a:extLst>
            </p:cNvPr>
            <p:cNvPicPr>
              <a:picLocks noChangeAspect="1"/>
            </p:cNvPicPr>
            <p:nvPr/>
          </p:nvPicPr>
          <p:blipFill>
            <a:blip r:embed="rId3"/>
            <a:srcRect t="1592"/>
            <a:stretch>
              <a:fillRect/>
            </a:stretch>
          </p:blipFill>
          <p:spPr>
            <a:xfrm>
              <a:off x="970573" y="832104"/>
              <a:ext cx="2525661" cy="4846319"/>
            </a:xfrm>
            <a:prstGeom prst="rect">
              <a:avLst/>
            </a:prstGeom>
          </p:spPr>
        </p:pic>
        <p:pic>
          <p:nvPicPr>
            <p:cNvPr id="10" name="Picture 9">
              <a:extLst>
                <a:ext uri="{FF2B5EF4-FFF2-40B4-BE49-F238E27FC236}">
                  <a16:creationId xmlns:a16="http://schemas.microsoft.com/office/drawing/2014/main" id="{B9BB4342-8F45-531D-A797-0BD2B70BD114}"/>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362690" y="336960"/>
              <a:ext cx="3745413" cy="6184079"/>
            </a:xfrm>
            <a:prstGeom prst="rect">
              <a:avLst/>
            </a:prstGeom>
          </p:spPr>
        </p:pic>
      </p:grpSp>
      <p:pic>
        <p:nvPicPr>
          <p:cNvPr id="3" name="Picture 2">
            <a:extLst>
              <a:ext uri="{FF2B5EF4-FFF2-40B4-BE49-F238E27FC236}">
                <a16:creationId xmlns:a16="http://schemas.microsoft.com/office/drawing/2014/main" id="{FABB0165-BEAC-D349-1940-71493715E7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97923" y="348364"/>
            <a:ext cx="4596154" cy="2626373"/>
          </a:xfrm>
          <a:prstGeom prst="rect">
            <a:avLst/>
          </a:prstGeom>
        </p:spPr>
      </p:pic>
      <p:pic>
        <p:nvPicPr>
          <p:cNvPr id="5" name="Picture 4">
            <a:extLst>
              <a:ext uri="{FF2B5EF4-FFF2-40B4-BE49-F238E27FC236}">
                <a16:creationId xmlns:a16="http://schemas.microsoft.com/office/drawing/2014/main" id="{1CA71AA1-0AB4-0F7B-D249-C67B0518F5D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21010" y="3548833"/>
            <a:ext cx="4596152" cy="2626372"/>
          </a:xfrm>
          <a:prstGeom prst="rect">
            <a:avLst/>
          </a:prstGeom>
        </p:spPr>
      </p:pic>
      <p:pic>
        <p:nvPicPr>
          <p:cNvPr id="8" name="Picture 7">
            <a:extLst>
              <a:ext uri="{FF2B5EF4-FFF2-40B4-BE49-F238E27FC236}">
                <a16:creationId xmlns:a16="http://schemas.microsoft.com/office/drawing/2014/main" id="{79AA3B20-5249-648F-FD4F-A6F30C2A2E4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314450">
            <a:off x="7741896" y="593648"/>
            <a:ext cx="4596154" cy="2626373"/>
          </a:xfrm>
          <a:prstGeom prst="rect">
            <a:avLst/>
          </a:prstGeom>
        </p:spPr>
      </p:pic>
      <p:pic>
        <p:nvPicPr>
          <p:cNvPr id="16" name="Picture 15">
            <a:extLst>
              <a:ext uri="{FF2B5EF4-FFF2-40B4-BE49-F238E27FC236}">
                <a16:creationId xmlns:a16="http://schemas.microsoft.com/office/drawing/2014/main" id="{704A41BB-7257-D401-F040-D5FE1BAF35D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61208" y="3309167"/>
            <a:ext cx="5032869" cy="2875925"/>
          </a:xfrm>
          <a:prstGeom prst="rect">
            <a:avLst/>
          </a:prstGeom>
        </p:spPr>
      </p:pic>
      <p:sp>
        <p:nvSpPr>
          <p:cNvPr id="18" name="TextBox 17">
            <a:extLst>
              <a:ext uri="{FF2B5EF4-FFF2-40B4-BE49-F238E27FC236}">
                <a16:creationId xmlns:a16="http://schemas.microsoft.com/office/drawing/2014/main" id="{2ACA2C77-2E29-BC7A-1419-1BEE475810AD}"/>
              </a:ext>
            </a:extLst>
          </p:cNvPr>
          <p:cNvSpPr txBox="1"/>
          <p:nvPr/>
        </p:nvSpPr>
        <p:spPr>
          <a:xfrm>
            <a:off x="4924895" y="1189591"/>
            <a:ext cx="1815100" cy="954107"/>
          </a:xfrm>
          <a:prstGeom prst="rect">
            <a:avLst/>
          </a:prstGeom>
          <a:noFill/>
        </p:spPr>
        <p:txBody>
          <a:bodyPr wrap="square">
            <a:spAutoFit/>
          </a:bodyPr>
          <a:lstStyle/>
          <a:p>
            <a:pPr algn="ctr"/>
            <a:r>
              <a:rPr lang="en-GB" sz="2800" dirty="0">
                <a:solidFill>
                  <a:schemeClr val="tx1">
                    <a:lumMod val="85000"/>
                    <a:lumOff val="15000"/>
                  </a:schemeClr>
                </a:solidFill>
                <a:latin typeface="Frutiger LT Pro 55 Roman" panose="020B0602020204020204" pitchFamily="34" charset="77"/>
                <a:cs typeface="Frutiger LT Std 65 Bold"/>
              </a:rPr>
              <a:t>Getting help</a:t>
            </a:r>
            <a:endParaRPr lang="en-US" sz="2800" dirty="0">
              <a:solidFill>
                <a:schemeClr val="tx1">
                  <a:lumMod val="85000"/>
                  <a:lumOff val="15000"/>
                </a:schemeClr>
              </a:solidFill>
              <a:latin typeface="Frutiger LT Pro 55 Roman" panose="020B0602020204020204" pitchFamily="34" charset="77"/>
            </a:endParaRPr>
          </a:p>
        </p:txBody>
      </p:sp>
      <p:sp>
        <p:nvSpPr>
          <p:cNvPr id="19" name="TextBox 18">
            <a:extLst>
              <a:ext uri="{FF2B5EF4-FFF2-40B4-BE49-F238E27FC236}">
                <a16:creationId xmlns:a16="http://schemas.microsoft.com/office/drawing/2014/main" id="{3AF82092-6D08-62A0-BA2B-6A7E791BC8B4}"/>
              </a:ext>
            </a:extLst>
          </p:cNvPr>
          <p:cNvSpPr txBox="1"/>
          <p:nvPr/>
        </p:nvSpPr>
        <p:spPr>
          <a:xfrm>
            <a:off x="8394077" y="1365585"/>
            <a:ext cx="2909059" cy="954107"/>
          </a:xfrm>
          <a:prstGeom prst="rect">
            <a:avLst/>
          </a:prstGeom>
          <a:noFill/>
        </p:spPr>
        <p:txBody>
          <a:bodyPr wrap="square">
            <a:spAutoFit/>
          </a:bodyPr>
          <a:lstStyle/>
          <a:p>
            <a:pPr algn="ctr"/>
            <a:r>
              <a:rPr lang="en-GB" sz="2800" dirty="0">
                <a:solidFill>
                  <a:schemeClr val="tx1">
                    <a:lumMod val="85000"/>
                    <a:lumOff val="15000"/>
                  </a:schemeClr>
                </a:solidFill>
                <a:latin typeface="Frutiger LT Pro 55 Roman" panose="020B0602020204020204" pitchFamily="34" charset="77"/>
                <a:cs typeface="Frutiger LT Std 65 Bold"/>
              </a:rPr>
              <a:t>Neurodiversity hub</a:t>
            </a:r>
            <a:endParaRPr lang="en-US" sz="2800" dirty="0">
              <a:solidFill>
                <a:schemeClr val="tx1">
                  <a:lumMod val="85000"/>
                  <a:lumOff val="15000"/>
                </a:schemeClr>
              </a:solidFill>
              <a:latin typeface="Frutiger LT Pro 55 Roman" panose="020B0602020204020204" pitchFamily="34" charset="77"/>
            </a:endParaRPr>
          </a:p>
        </p:txBody>
      </p:sp>
      <p:sp>
        <p:nvSpPr>
          <p:cNvPr id="20" name="TextBox 19">
            <a:extLst>
              <a:ext uri="{FF2B5EF4-FFF2-40B4-BE49-F238E27FC236}">
                <a16:creationId xmlns:a16="http://schemas.microsoft.com/office/drawing/2014/main" id="{3F4D9512-31AF-F918-A801-4E4A5AEB0C55}"/>
              </a:ext>
            </a:extLst>
          </p:cNvPr>
          <p:cNvSpPr txBox="1"/>
          <p:nvPr/>
        </p:nvSpPr>
        <p:spPr>
          <a:xfrm>
            <a:off x="8291151" y="4384965"/>
            <a:ext cx="2655866" cy="954107"/>
          </a:xfrm>
          <a:prstGeom prst="rect">
            <a:avLst/>
          </a:prstGeom>
          <a:noFill/>
        </p:spPr>
        <p:txBody>
          <a:bodyPr wrap="square">
            <a:spAutoFit/>
          </a:bodyPr>
          <a:lstStyle/>
          <a:p>
            <a:pPr algn="ctr"/>
            <a:r>
              <a:rPr lang="en-GB" sz="2800" dirty="0">
                <a:solidFill>
                  <a:schemeClr val="tx1">
                    <a:lumMod val="85000"/>
                    <a:lumOff val="15000"/>
                  </a:schemeClr>
                </a:solidFill>
                <a:latin typeface="Frutiger LT Pro 55 Roman" panose="020B0602020204020204" pitchFamily="34" charset="77"/>
                <a:cs typeface="Frutiger LT Std 65 Bold"/>
              </a:rPr>
              <a:t>Coping with common issues</a:t>
            </a:r>
            <a:endParaRPr lang="en-US" sz="2800" dirty="0">
              <a:solidFill>
                <a:schemeClr val="tx1">
                  <a:lumMod val="85000"/>
                  <a:lumOff val="15000"/>
                </a:schemeClr>
              </a:solidFill>
              <a:latin typeface="Frutiger LT Pro 55 Roman" panose="020B0602020204020204" pitchFamily="34" charset="77"/>
            </a:endParaRPr>
          </a:p>
        </p:txBody>
      </p:sp>
      <p:sp>
        <p:nvSpPr>
          <p:cNvPr id="21" name="TextBox 20">
            <a:extLst>
              <a:ext uri="{FF2B5EF4-FFF2-40B4-BE49-F238E27FC236}">
                <a16:creationId xmlns:a16="http://schemas.microsoft.com/office/drawing/2014/main" id="{5D895B65-D82A-BAD5-F4C4-A3E65DFC4746}"/>
              </a:ext>
            </a:extLst>
          </p:cNvPr>
          <p:cNvSpPr txBox="1"/>
          <p:nvPr/>
        </p:nvSpPr>
        <p:spPr>
          <a:xfrm>
            <a:off x="4668066" y="4270075"/>
            <a:ext cx="2401189" cy="954107"/>
          </a:xfrm>
          <a:prstGeom prst="rect">
            <a:avLst/>
          </a:prstGeom>
          <a:noFill/>
        </p:spPr>
        <p:txBody>
          <a:bodyPr wrap="square">
            <a:spAutoFit/>
          </a:bodyPr>
          <a:lstStyle/>
          <a:p>
            <a:pPr algn="ctr"/>
            <a:r>
              <a:rPr lang="en-GB" sz="2800" dirty="0">
                <a:solidFill>
                  <a:schemeClr val="tx1">
                    <a:lumMod val="85000"/>
                    <a:lumOff val="15000"/>
                  </a:schemeClr>
                </a:solidFill>
                <a:latin typeface="Frutiger LT Pro 55 Roman" panose="020B0602020204020204" pitchFamily="34" charset="77"/>
                <a:cs typeface="Frutiger LT Std 65 Bold"/>
              </a:rPr>
              <a:t>Self-help and wellbeing</a:t>
            </a:r>
            <a:endParaRPr lang="en-US" sz="2800" dirty="0">
              <a:solidFill>
                <a:schemeClr val="tx1">
                  <a:lumMod val="85000"/>
                  <a:lumOff val="15000"/>
                </a:schemeClr>
              </a:solidFill>
              <a:latin typeface="Frutiger LT Pro 55 Roman" panose="020B0602020204020204" pitchFamily="34" charset="77"/>
            </a:endParaRPr>
          </a:p>
        </p:txBody>
      </p:sp>
    </p:spTree>
    <p:extLst>
      <p:ext uri="{BB962C8B-B14F-4D97-AF65-F5344CB8AC3E}">
        <p14:creationId xmlns:p14="http://schemas.microsoft.com/office/powerpoint/2010/main" val="23323374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a:extLst>
              <a:ext uri="{FF2B5EF4-FFF2-40B4-BE49-F238E27FC236}">
                <a16:creationId xmlns:a16="http://schemas.microsoft.com/office/drawing/2014/main" id="{88B54F00-3F76-6E57-B99B-9458B84E154B}"/>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17" name="Picture 16">
            <a:extLst>
              <a:ext uri="{FF2B5EF4-FFF2-40B4-BE49-F238E27FC236}">
                <a16:creationId xmlns:a16="http://schemas.microsoft.com/office/drawing/2014/main" id="{983EA93C-AC36-C946-D0F8-7BAC24D14FBA}"/>
              </a:ext>
            </a:extLst>
          </p:cNvPr>
          <p:cNvPicPr>
            <a:picLocks noChangeAspect="1"/>
          </p:cNvPicPr>
          <p:nvPr/>
        </p:nvPicPr>
        <p:blipFill>
          <a:blip r:embed="rId3"/>
          <a:stretch>
            <a:fillRect/>
          </a:stretch>
        </p:blipFill>
        <p:spPr>
          <a:xfrm>
            <a:off x="1546679" y="1"/>
            <a:ext cx="9098642" cy="6858000"/>
          </a:xfrm>
          <a:prstGeom prst="rect">
            <a:avLst/>
          </a:prstGeom>
        </p:spPr>
      </p:pic>
    </p:spTree>
    <p:extLst>
      <p:ext uri="{BB962C8B-B14F-4D97-AF65-F5344CB8AC3E}">
        <p14:creationId xmlns:p14="http://schemas.microsoft.com/office/powerpoint/2010/main" val="4000403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A3120D2-C9B7-EC68-E4F9-CC408190E1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434491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2C56EE4-7D55-6835-C8F4-3FF68C0E3D94}"/>
              </a:ext>
            </a:extLst>
          </p:cNvPr>
          <p:cNvGrpSpPr/>
          <p:nvPr/>
        </p:nvGrpSpPr>
        <p:grpSpPr>
          <a:xfrm>
            <a:off x="250652" y="124692"/>
            <a:ext cx="11690696" cy="6614139"/>
            <a:chOff x="381000" y="266700"/>
            <a:chExt cx="11449104" cy="6477456"/>
          </a:xfrm>
        </p:grpSpPr>
        <p:pic>
          <p:nvPicPr>
            <p:cNvPr id="5" name="Picture 4">
              <a:extLst>
                <a:ext uri="{FF2B5EF4-FFF2-40B4-BE49-F238E27FC236}">
                  <a16:creationId xmlns:a16="http://schemas.microsoft.com/office/drawing/2014/main" id="{20DDDEB1-1E6C-020B-B1F1-E1314F210331}"/>
                </a:ext>
              </a:extLst>
            </p:cNvPr>
            <p:cNvPicPr>
              <a:picLocks noChangeAspect="1"/>
            </p:cNvPicPr>
            <p:nvPr/>
          </p:nvPicPr>
          <p:blipFill>
            <a:blip r:embed="rId3"/>
            <a:stretch>
              <a:fillRect/>
            </a:stretch>
          </p:blipFill>
          <p:spPr>
            <a:xfrm>
              <a:off x="381000" y="269930"/>
              <a:ext cx="9134475" cy="6474226"/>
            </a:xfrm>
            <a:prstGeom prst="rect">
              <a:avLst/>
            </a:prstGeom>
          </p:spPr>
        </p:pic>
        <p:pic>
          <p:nvPicPr>
            <p:cNvPr id="7" name="Picture 6">
              <a:extLst>
                <a:ext uri="{FF2B5EF4-FFF2-40B4-BE49-F238E27FC236}">
                  <a16:creationId xmlns:a16="http://schemas.microsoft.com/office/drawing/2014/main" id="{C1F35404-07AB-E0ED-119C-D6C4282B572C}"/>
                </a:ext>
              </a:extLst>
            </p:cNvPr>
            <p:cNvPicPr>
              <a:picLocks noChangeAspect="1"/>
            </p:cNvPicPr>
            <p:nvPr/>
          </p:nvPicPr>
          <p:blipFill>
            <a:blip r:embed="rId4"/>
            <a:srcRect l="4389" r="48762"/>
            <a:stretch>
              <a:fillRect/>
            </a:stretch>
          </p:blipFill>
          <p:spPr>
            <a:xfrm>
              <a:off x="9515474" y="266700"/>
              <a:ext cx="2295525" cy="3314110"/>
            </a:xfrm>
            <a:prstGeom prst="rect">
              <a:avLst/>
            </a:prstGeom>
          </p:spPr>
        </p:pic>
        <p:pic>
          <p:nvPicPr>
            <p:cNvPr id="9" name="Picture 8">
              <a:extLst>
                <a:ext uri="{FF2B5EF4-FFF2-40B4-BE49-F238E27FC236}">
                  <a16:creationId xmlns:a16="http://schemas.microsoft.com/office/drawing/2014/main" id="{F0316148-670F-AAE4-C81A-5493AE6EADBD}"/>
                </a:ext>
              </a:extLst>
            </p:cNvPr>
            <p:cNvPicPr>
              <a:picLocks noChangeAspect="1"/>
            </p:cNvPicPr>
            <p:nvPr/>
          </p:nvPicPr>
          <p:blipFill>
            <a:blip r:embed="rId5"/>
            <a:stretch>
              <a:fillRect/>
            </a:stretch>
          </p:blipFill>
          <p:spPr>
            <a:xfrm>
              <a:off x="9477373" y="3672599"/>
              <a:ext cx="2352731" cy="2979768"/>
            </a:xfrm>
            <a:prstGeom prst="rect">
              <a:avLst/>
            </a:prstGeom>
          </p:spPr>
        </p:pic>
      </p:grpSp>
    </p:spTree>
    <p:extLst>
      <p:ext uri="{BB962C8B-B14F-4D97-AF65-F5344CB8AC3E}">
        <p14:creationId xmlns:p14="http://schemas.microsoft.com/office/powerpoint/2010/main" val="25345562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88FB7F-70EB-1D75-8F69-CE8E116E78B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5274566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3E0F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8AE1098-45AE-FE30-764B-8C3A0454E17F}"/>
              </a:ext>
            </a:extLst>
          </p:cNvPr>
          <p:cNvSpPr/>
          <p:nvPr/>
        </p:nvSpPr>
        <p:spPr>
          <a:xfrm>
            <a:off x="6262106" y="2559270"/>
            <a:ext cx="2706800" cy="38350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1BB973A-C51F-3F04-07E9-01D670704245}"/>
              </a:ext>
            </a:extLst>
          </p:cNvPr>
          <p:cNvSpPr/>
          <p:nvPr/>
        </p:nvSpPr>
        <p:spPr>
          <a:xfrm>
            <a:off x="9104115" y="2563985"/>
            <a:ext cx="3087884" cy="38350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553B16B0-F9F4-D2BA-E5A5-294360A17C7C}"/>
              </a:ext>
            </a:extLst>
          </p:cNvPr>
          <p:cNvSpPr/>
          <p:nvPr/>
        </p:nvSpPr>
        <p:spPr>
          <a:xfrm>
            <a:off x="3114953" y="2563986"/>
            <a:ext cx="3011946" cy="3740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ounded Rectangle 1">
            <a:extLst>
              <a:ext uri="{FF2B5EF4-FFF2-40B4-BE49-F238E27FC236}">
                <a16:creationId xmlns:a16="http://schemas.microsoft.com/office/drawing/2014/main" id="{BDAAFD78-DFD0-5821-0E80-9A5244589F33}"/>
              </a:ext>
            </a:extLst>
          </p:cNvPr>
          <p:cNvSpPr/>
          <p:nvPr/>
        </p:nvSpPr>
        <p:spPr>
          <a:xfrm>
            <a:off x="2607733" y="647955"/>
            <a:ext cx="5080521" cy="1202266"/>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3B4621C4-61A4-56DE-8DF8-DB3F09D28E07}"/>
              </a:ext>
            </a:extLst>
          </p:cNvPr>
          <p:cNvPicPr>
            <a:picLocks noChangeAspect="1"/>
          </p:cNvPicPr>
          <p:nvPr/>
        </p:nvPicPr>
        <p:blipFill>
          <a:blip r:embed="rId3"/>
          <a:stretch>
            <a:fillRect/>
          </a:stretch>
        </p:blipFill>
        <p:spPr>
          <a:xfrm>
            <a:off x="3114953" y="2596693"/>
            <a:ext cx="3011946" cy="5169855"/>
          </a:xfrm>
          <a:prstGeom prst="rect">
            <a:avLst/>
          </a:prstGeom>
        </p:spPr>
      </p:pic>
      <p:pic>
        <p:nvPicPr>
          <p:cNvPr id="13" name="Picture 12">
            <a:extLst>
              <a:ext uri="{FF2B5EF4-FFF2-40B4-BE49-F238E27FC236}">
                <a16:creationId xmlns:a16="http://schemas.microsoft.com/office/drawing/2014/main" id="{A1484AA3-7F58-8CAC-3727-9FA92B6F5074}"/>
              </a:ext>
            </a:extLst>
          </p:cNvPr>
          <p:cNvPicPr>
            <a:picLocks noChangeAspect="1"/>
          </p:cNvPicPr>
          <p:nvPr/>
        </p:nvPicPr>
        <p:blipFill>
          <a:blip r:embed="rId4"/>
          <a:stretch>
            <a:fillRect/>
          </a:stretch>
        </p:blipFill>
        <p:spPr>
          <a:xfrm>
            <a:off x="0" y="2563986"/>
            <a:ext cx="2979745" cy="5169855"/>
          </a:xfrm>
          <a:prstGeom prst="rect">
            <a:avLst/>
          </a:prstGeom>
        </p:spPr>
      </p:pic>
      <p:pic>
        <p:nvPicPr>
          <p:cNvPr id="15" name="Picture 14">
            <a:extLst>
              <a:ext uri="{FF2B5EF4-FFF2-40B4-BE49-F238E27FC236}">
                <a16:creationId xmlns:a16="http://schemas.microsoft.com/office/drawing/2014/main" id="{6D873222-15C3-38CF-57A0-38278335AB26}"/>
              </a:ext>
            </a:extLst>
          </p:cNvPr>
          <p:cNvPicPr>
            <a:picLocks noChangeAspect="1"/>
          </p:cNvPicPr>
          <p:nvPr/>
        </p:nvPicPr>
        <p:blipFill>
          <a:blip r:embed="rId5"/>
          <a:stretch>
            <a:fillRect/>
          </a:stretch>
        </p:blipFill>
        <p:spPr>
          <a:xfrm>
            <a:off x="9104115" y="2605549"/>
            <a:ext cx="3087885" cy="4979214"/>
          </a:xfrm>
          <a:prstGeom prst="rect">
            <a:avLst/>
          </a:prstGeom>
        </p:spPr>
      </p:pic>
      <p:sp>
        <p:nvSpPr>
          <p:cNvPr id="16" name="TextBox 15">
            <a:extLst>
              <a:ext uri="{FF2B5EF4-FFF2-40B4-BE49-F238E27FC236}">
                <a16:creationId xmlns:a16="http://schemas.microsoft.com/office/drawing/2014/main" id="{3F9C18B3-A276-990D-A432-86D25D6D4CF9}"/>
              </a:ext>
            </a:extLst>
          </p:cNvPr>
          <p:cNvSpPr txBox="1"/>
          <p:nvPr/>
        </p:nvSpPr>
        <p:spPr>
          <a:xfrm>
            <a:off x="2979745" y="895145"/>
            <a:ext cx="4708509" cy="707886"/>
          </a:xfrm>
          <a:prstGeom prst="rect">
            <a:avLst/>
          </a:prstGeom>
          <a:noFill/>
        </p:spPr>
        <p:txBody>
          <a:bodyPr wrap="square" rtlCol="0">
            <a:spAutoFit/>
          </a:bodyPr>
          <a:lstStyle/>
          <a:p>
            <a:r>
              <a:rPr lang="en-GB" sz="4000" b="1" dirty="0">
                <a:solidFill>
                  <a:schemeClr val="bg1"/>
                </a:solidFill>
                <a:latin typeface="Frutiger LT Pro 45 Light" panose="020B0602020204020204" pitchFamily="34" charset="77"/>
              </a:rPr>
              <a:t>@mindmateleeds</a:t>
            </a:r>
          </a:p>
        </p:txBody>
      </p:sp>
      <p:pic>
        <p:nvPicPr>
          <p:cNvPr id="17" name="Content Placeholder 10">
            <a:extLst>
              <a:ext uri="{FF2B5EF4-FFF2-40B4-BE49-F238E27FC236}">
                <a16:creationId xmlns:a16="http://schemas.microsoft.com/office/drawing/2014/main" id="{DE52A655-3D2C-3CFA-DA27-DF48A3E5B385}"/>
              </a:ext>
            </a:extLst>
          </p:cNvPr>
          <p:cNvPicPr>
            <a:picLocks noGrp="1" noChangeAspect="1"/>
          </p:cNvPicPr>
          <p:nvPr>
            <p:ph idx="1"/>
          </p:nvPr>
        </p:nvPicPr>
        <p:blipFill>
          <a:blip r:embed="rId6"/>
          <a:stretch>
            <a:fillRect/>
          </a:stretch>
        </p:blipFill>
        <p:spPr>
          <a:xfrm>
            <a:off x="6262107" y="2610548"/>
            <a:ext cx="2706800" cy="5088403"/>
          </a:xfrm>
          <a:prstGeom prst="rect">
            <a:avLst/>
          </a:prstGeom>
        </p:spPr>
      </p:pic>
      <p:pic>
        <p:nvPicPr>
          <p:cNvPr id="2050" name="Picture 2">
            <a:extLst>
              <a:ext uri="{FF2B5EF4-FFF2-40B4-BE49-F238E27FC236}">
                <a16:creationId xmlns:a16="http://schemas.microsoft.com/office/drawing/2014/main" id="{2C69465A-1CFA-A5FA-877D-937AD337F08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1800" y="419482"/>
            <a:ext cx="1659212" cy="1659212"/>
          </a:xfrm>
          <a:prstGeom prst="rect">
            <a:avLst/>
          </a:prstGeom>
          <a:noFill/>
          <a:extLst>
            <a:ext uri="{909E8E84-426E-40DD-AFC4-6F175D3DCCD1}">
              <a14:hiddenFill xmlns:a14="http://schemas.microsoft.com/office/drawing/2010/main">
                <a:solidFill>
                  <a:srgbClr val="FFFFFF"/>
                </a:solidFill>
              </a14:hiddenFill>
            </a:ext>
          </a:extLst>
        </p:spPr>
      </p:pic>
      <p:sp>
        <p:nvSpPr>
          <p:cNvPr id="3" name="Triangle 2">
            <a:extLst>
              <a:ext uri="{FF2B5EF4-FFF2-40B4-BE49-F238E27FC236}">
                <a16:creationId xmlns:a16="http://schemas.microsoft.com/office/drawing/2014/main" id="{FBB749A7-3F17-D519-B86A-8274C6FAF8A0}"/>
              </a:ext>
            </a:extLst>
          </p:cNvPr>
          <p:cNvSpPr/>
          <p:nvPr/>
        </p:nvSpPr>
        <p:spPr>
          <a:xfrm rot="16200000">
            <a:off x="2272547" y="1093908"/>
            <a:ext cx="360015" cy="310358"/>
          </a:xfrm>
          <a:prstGeom prst="triangl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2271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B64732B-5DF6-E18B-F65F-139BA1B310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22154801"/>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69667A46BA5C9419778EB5BA24B3277" ma:contentTypeVersion="21" ma:contentTypeDescription="Create a new document." ma:contentTypeScope="" ma:versionID="a4bb84ebdd6c2429952acf0f9dc58788">
  <xsd:schema xmlns:xsd="http://www.w3.org/2001/XMLSchema" xmlns:xs="http://www.w3.org/2001/XMLSchema" xmlns:p="http://schemas.microsoft.com/office/2006/metadata/properties" xmlns:ns2="c7f7c175-eb4c-4cce-b125-b9e2f576f1ba" xmlns:ns3="ac5c2849-74a1-46d7-ad44-587ab7d0a8b9" targetNamespace="http://schemas.microsoft.com/office/2006/metadata/properties" ma:root="true" ma:fieldsID="018f1f8f72fc358c4d6a73a0baf51399" ns2:_="" ns3:_="">
    <xsd:import namespace="c7f7c175-eb4c-4cce-b125-b9e2f576f1ba"/>
    <xsd:import namespace="ac5c2849-74a1-46d7-ad44-587ab7d0a8b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2:MediaServiceAutoKeyPoints" minOccurs="0"/>
                <xsd:element ref="ns2:MediaServiceKeyPoint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_Flow_SignoffStatus" minOccurs="0"/>
                <xsd:element ref="ns2:lcf76f155ced4ddcb4097134ff3c332f" minOccurs="0"/>
                <xsd:element ref="ns3:TaxCatchAll" minOccurs="0"/>
                <xsd:element ref="ns2:MediaServiceDocTags"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7f7c175-eb4c-4cce-b125-b9e2f576f1b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_Flow_SignoffStatus" ma:index="21" nillable="true" ma:displayName="Sign-off status" ma:internalName="Sign_x002d_off_x0020_status">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f490830b-6321-4205-8fd0-8a030ac599f7" ma:termSetId="09814cd3-568e-fe90-9814-8d621ff8fb84" ma:anchorId="fba54fb3-c3e1-fe81-a776-ca4b69148c4d" ma:open="true" ma:isKeyword="false">
      <xsd:complexType>
        <xsd:sequence>
          <xsd:element ref="pc:Terms" minOccurs="0" maxOccurs="1"/>
        </xsd:sequence>
      </xsd:complexType>
    </xsd:element>
    <xsd:element name="MediaServiceDocTags" ma:index="25" nillable="true" ma:displayName="MediaServiceDocTags" ma:hidden="true" ma:internalName="MediaServiceDocTags" ma:readOnly="true">
      <xsd:simpleType>
        <xsd:restriction base="dms:Note"/>
      </xsd:simple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element name="MediaServiceBillingMetadata" ma:index="28"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c5c2849-74a1-46d7-ad44-587ab7d0a8b9"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04a58ce9-c97c-41d0-bfdb-c30342169baa}" ma:internalName="TaxCatchAll" ma:showField="CatchAllData" ma:web="ac5c2849-74a1-46d7-ad44-587ab7d0a8b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Flow_SignoffStatus xmlns="c7f7c175-eb4c-4cce-b125-b9e2f576f1ba" xsi:nil="true"/>
    <TaxCatchAll xmlns="ac5c2849-74a1-46d7-ad44-587ab7d0a8b9" xsi:nil="true"/>
    <lcf76f155ced4ddcb4097134ff3c332f xmlns="c7f7c175-eb4c-4cce-b125-b9e2f576f1ba">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CB3D468F-4366-4775-87A7-42F562670F2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7f7c175-eb4c-4cce-b125-b9e2f576f1ba"/>
    <ds:schemaRef ds:uri="ac5c2849-74a1-46d7-ad44-587ab7d0a8b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B365AC1-4DE4-4DE2-87C6-D5C1D62C56C5}">
  <ds:schemaRefs>
    <ds:schemaRef ds:uri="http://schemas.microsoft.com/sharepoint/v3/contenttype/forms"/>
  </ds:schemaRefs>
</ds:datastoreItem>
</file>

<file path=customXml/itemProps3.xml><?xml version="1.0" encoding="utf-8"?>
<ds:datastoreItem xmlns:ds="http://schemas.openxmlformats.org/officeDocument/2006/customXml" ds:itemID="{C8D0E5E0-513A-46B0-AD72-77BB4FABA4F6}">
  <ds:schemaRefs>
    <ds:schemaRef ds:uri="http://schemas.microsoft.com/office/2006/documentManagement/types"/>
    <ds:schemaRef ds:uri="ac5c2849-74a1-46d7-ad44-587ab7d0a8b9"/>
    <ds:schemaRef ds:uri="c7f7c175-eb4c-4cce-b125-b9e2f576f1ba"/>
    <ds:schemaRef ds:uri="http://purl.org/dc/terms/"/>
    <ds:schemaRef ds:uri="http://schemas.microsoft.com/office/infopath/2007/PartnerControls"/>
    <ds:schemaRef ds:uri="http://purl.org/dc/elements/1.1/"/>
    <ds:schemaRef ds:uri="http://schemas.microsoft.com/office/2006/metadata/properties"/>
    <ds:schemaRef ds:uri="http://purl.org/dc/dcmitype/"/>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9137</TotalTime>
  <Words>435</Words>
  <Application>Microsoft Office PowerPoint</Application>
  <PresentationFormat>Widescreen</PresentationFormat>
  <Paragraphs>33</Paragraphs>
  <Slides>8</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Aptos</vt:lpstr>
      <vt:lpstr>Arial</vt:lpstr>
      <vt:lpstr>Frutiger LT Pro 45 Light</vt:lpstr>
      <vt:lpstr>Frutiger LT Pro 55 Roman</vt:lpstr>
      <vt:lpstr>Times New Roman</vt:lpstr>
      <vt:lpstr>1_Office Theme</vt:lpstr>
      <vt:lpstr>How can the MindMate website help you? </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Hanson, Charlotte</dc:creator>
  <cp:lastModifiedBy>Hanson, Charlotte</cp:lastModifiedBy>
  <cp:revision>8</cp:revision>
  <dcterms:created xsi:type="dcterms:W3CDTF">2026-04-01T09:30:23Z</dcterms:created>
  <dcterms:modified xsi:type="dcterms:W3CDTF">2026-05-19T14:15:27Z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0x010100869667A46BA5C9419778EB5BA24B3277</vt:lpwstr>
  </property>
  <property fmtid="{D5CDD505-2E9C-101B-9397-08002B2CF9AE}" pid="3" name="MediaServiceImageTags">
    <vt:lpwstr/>
  </property>
</Properties>
</file>